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3" r:id="rId10"/>
    <p:sldId id="264" r:id="rId11"/>
    <p:sldId id="267" r:id="rId12"/>
    <p:sldId id="269" r:id="rId13"/>
    <p:sldId id="270" r:id="rId14"/>
    <p:sldId id="271" r:id="rId15"/>
    <p:sldId id="265" r:id="rId16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>
        <p:scale>
          <a:sx n="66" d="100"/>
          <a:sy n="66" d="100"/>
        </p:scale>
        <p:origin x="3856" y="2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6769DB-EBEB-4ABB-9E35-E368902494FF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C1EC6AA-C926-4A91-9547-70C93D1DBBB2}">
      <dgm:prSet/>
      <dgm:spPr/>
      <dgm:t>
        <a:bodyPr/>
        <a:lstStyle/>
        <a:p>
          <a:r>
            <a:rPr lang="cs-CZ" dirty="0"/>
            <a:t>Typ </a:t>
          </a:r>
          <a:r>
            <a:rPr lang="cs-CZ" b="1" dirty="0"/>
            <a:t>tepelného motoru</a:t>
          </a:r>
          <a:endParaRPr lang="en-US" dirty="0"/>
        </a:p>
      </dgm:t>
    </dgm:pt>
    <dgm:pt modelId="{3235AD8B-ADD6-4BDF-BD63-7415FAA14D81}" type="parTrans" cxnId="{C6C17A86-6347-40F2-8773-1B3C22F869F3}">
      <dgm:prSet/>
      <dgm:spPr/>
      <dgm:t>
        <a:bodyPr/>
        <a:lstStyle/>
        <a:p>
          <a:endParaRPr lang="en-US"/>
        </a:p>
      </dgm:t>
    </dgm:pt>
    <dgm:pt modelId="{C07D61D3-8B71-4EC4-B9BA-36B7234E5051}" type="sibTrans" cxnId="{C6C17A86-6347-40F2-8773-1B3C22F869F3}">
      <dgm:prSet/>
      <dgm:spPr/>
      <dgm:t>
        <a:bodyPr/>
        <a:lstStyle/>
        <a:p>
          <a:endParaRPr lang="en-US"/>
        </a:p>
      </dgm:t>
    </dgm:pt>
    <dgm:pt modelId="{3BD5BA5A-2E5D-417E-BE99-F5CADA77CE26}">
      <dgm:prSet/>
      <dgm:spPr/>
      <dgm:t>
        <a:bodyPr/>
        <a:lstStyle/>
        <a:p>
          <a:r>
            <a:rPr lang="cs-CZ" dirty="0"/>
            <a:t>Využívá </a:t>
          </a:r>
          <a:r>
            <a:rPr lang="cs-CZ" b="1" dirty="0"/>
            <a:t>3.NPZ </a:t>
          </a:r>
          <a:r>
            <a:rPr lang="cs-CZ" dirty="0">
              <a:sym typeface="Wingdings" panose="05000000000000000000" pitchFamily="2" charset="2"/>
            </a:rPr>
            <a:t></a:t>
          </a:r>
          <a:r>
            <a:rPr lang="cs-CZ" dirty="0"/>
            <a:t> akce a reakce</a:t>
          </a:r>
          <a:endParaRPr lang="en-US" dirty="0"/>
        </a:p>
      </dgm:t>
    </dgm:pt>
    <dgm:pt modelId="{092534B3-9DC2-42A0-A03A-D54E40B1BCE4}" type="parTrans" cxnId="{99782602-D23E-4AB1-AF4F-D380030C12E0}">
      <dgm:prSet/>
      <dgm:spPr/>
      <dgm:t>
        <a:bodyPr/>
        <a:lstStyle/>
        <a:p>
          <a:endParaRPr lang="en-US"/>
        </a:p>
      </dgm:t>
    </dgm:pt>
    <dgm:pt modelId="{1212743C-F71C-4E8D-B928-D9F784AA73A9}" type="sibTrans" cxnId="{99782602-D23E-4AB1-AF4F-D380030C12E0}">
      <dgm:prSet/>
      <dgm:spPr/>
      <dgm:t>
        <a:bodyPr/>
        <a:lstStyle/>
        <a:p>
          <a:endParaRPr lang="en-US"/>
        </a:p>
      </dgm:t>
    </dgm:pt>
    <dgm:pt modelId="{E35C0BB0-785B-4EA6-B365-7DCECE0DA2C1}">
      <dgm:prSet/>
      <dgm:spPr/>
      <dgm:t>
        <a:bodyPr/>
        <a:lstStyle/>
        <a:p>
          <a:r>
            <a:rPr lang="cs-CZ"/>
            <a:t>Není závislý na </a:t>
          </a:r>
          <a:r>
            <a:rPr lang="cs-CZ" b="1"/>
            <a:t>atmosférickém kyslíku</a:t>
          </a:r>
          <a:endParaRPr lang="en-US"/>
        </a:p>
      </dgm:t>
    </dgm:pt>
    <dgm:pt modelId="{9AD90B1C-8EE6-45BD-96EB-C9DB9C0B3C10}" type="parTrans" cxnId="{43B1B73F-4733-4C50-82C8-BC57EFDB8940}">
      <dgm:prSet/>
      <dgm:spPr/>
      <dgm:t>
        <a:bodyPr/>
        <a:lstStyle/>
        <a:p>
          <a:endParaRPr lang="en-US"/>
        </a:p>
      </dgm:t>
    </dgm:pt>
    <dgm:pt modelId="{D712AFD0-FFA1-432D-B501-7EA501F41414}" type="sibTrans" cxnId="{43B1B73F-4733-4C50-82C8-BC57EFDB8940}">
      <dgm:prSet/>
      <dgm:spPr/>
      <dgm:t>
        <a:bodyPr/>
        <a:lstStyle/>
        <a:p>
          <a:endParaRPr lang="en-US"/>
        </a:p>
      </dgm:t>
    </dgm:pt>
    <dgm:pt modelId="{81C2195A-DF3C-48B9-AEFB-2AB8F4BB433A}">
      <dgm:prSet/>
      <dgm:spPr/>
      <dgm:t>
        <a:bodyPr/>
        <a:lstStyle/>
        <a:p>
          <a:r>
            <a:rPr lang="cs-CZ"/>
            <a:t>Může být poháněn </a:t>
          </a:r>
          <a:r>
            <a:rPr lang="cs-CZ" b="1"/>
            <a:t>kapalnými</a:t>
          </a:r>
          <a:r>
            <a:rPr lang="cs-CZ"/>
            <a:t> i </a:t>
          </a:r>
          <a:r>
            <a:rPr lang="cs-CZ" b="1"/>
            <a:t>tuhými</a:t>
          </a:r>
          <a:r>
            <a:rPr lang="cs-CZ"/>
            <a:t> palivy</a:t>
          </a:r>
          <a:endParaRPr lang="en-US"/>
        </a:p>
      </dgm:t>
    </dgm:pt>
    <dgm:pt modelId="{17916BB9-F19D-46B6-AFD3-E1514B0A5827}" type="parTrans" cxnId="{0C702F46-15D3-4C64-8AD1-2C88087967FE}">
      <dgm:prSet/>
      <dgm:spPr/>
      <dgm:t>
        <a:bodyPr/>
        <a:lstStyle/>
        <a:p>
          <a:endParaRPr lang="en-US"/>
        </a:p>
      </dgm:t>
    </dgm:pt>
    <dgm:pt modelId="{0BD44ECE-86AC-4623-9A2C-132D27EB704B}" type="sibTrans" cxnId="{0C702F46-15D3-4C64-8AD1-2C88087967FE}">
      <dgm:prSet/>
      <dgm:spPr/>
      <dgm:t>
        <a:bodyPr/>
        <a:lstStyle/>
        <a:p>
          <a:endParaRPr lang="en-US"/>
        </a:p>
      </dgm:t>
    </dgm:pt>
    <dgm:pt modelId="{2DB1641C-FC56-413C-8EAC-2ABDC45EDBFF}" type="pres">
      <dgm:prSet presAssocID="{1A6769DB-EBEB-4ABB-9E35-E368902494FF}" presName="vert0" presStyleCnt="0">
        <dgm:presLayoutVars>
          <dgm:dir/>
          <dgm:animOne val="branch"/>
          <dgm:animLvl val="lvl"/>
        </dgm:presLayoutVars>
      </dgm:prSet>
      <dgm:spPr/>
    </dgm:pt>
    <dgm:pt modelId="{EB3A21F8-B397-4C5B-A2AE-2E6A81097327}" type="pres">
      <dgm:prSet presAssocID="{8C1EC6AA-C926-4A91-9547-70C93D1DBBB2}" presName="thickLine" presStyleLbl="alignNode1" presStyleIdx="0" presStyleCnt="4"/>
      <dgm:spPr/>
    </dgm:pt>
    <dgm:pt modelId="{52242F59-830C-44A4-A7C0-DB3432854EE3}" type="pres">
      <dgm:prSet presAssocID="{8C1EC6AA-C926-4A91-9547-70C93D1DBBB2}" presName="horz1" presStyleCnt="0"/>
      <dgm:spPr/>
    </dgm:pt>
    <dgm:pt modelId="{6CCCB911-74EE-4ECD-B1E8-C672F836E63D}" type="pres">
      <dgm:prSet presAssocID="{8C1EC6AA-C926-4A91-9547-70C93D1DBBB2}" presName="tx1" presStyleLbl="revTx" presStyleIdx="0" presStyleCnt="4"/>
      <dgm:spPr/>
    </dgm:pt>
    <dgm:pt modelId="{1AA1FFC2-ABEC-4C2C-B4F1-2BEFB950785B}" type="pres">
      <dgm:prSet presAssocID="{8C1EC6AA-C926-4A91-9547-70C93D1DBBB2}" presName="vert1" presStyleCnt="0"/>
      <dgm:spPr/>
    </dgm:pt>
    <dgm:pt modelId="{36E2B1A5-7AF1-4423-BEF5-16187BE75747}" type="pres">
      <dgm:prSet presAssocID="{3BD5BA5A-2E5D-417E-BE99-F5CADA77CE26}" presName="thickLine" presStyleLbl="alignNode1" presStyleIdx="1" presStyleCnt="4"/>
      <dgm:spPr/>
    </dgm:pt>
    <dgm:pt modelId="{D419BCEA-71B9-47DB-9936-22BC6C8E37F1}" type="pres">
      <dgm:prSet presAssocID="{3BD5BA5A-2E5D-417E-BE99-F5CADA77CE26}" presName="horz1" presStyleCnt="0"/>
      <dgm:spPr/>
    </dgm:pt>
    <dgm:pt modelId="{CB3A9B11-6DA7-44CD-A481-7B52DFC8FD69}" type="pres">
      <dgm:prSet presAssocID="{3BD5BA5A-2E5D-417E-BE99-F5CADA77CE26}" presName="tx1" presStyleLbl="revTx" presStyleIdx="1" presStyleCnt="4"/>
      <dgm:spPr/>
    </dgm:pt>
    <dgm:pt modelId="{88303767-DF46-4689-A0D7-9E24626ED5CF}" type="pres">
      <dgm:prSet presAssocID="{3BD5BA5A-2E5D-417E-BE99-F5CADA77CE26}" presName="vert1" presStyleCnt="0"/>
      <dgm:spPr/>
    </dgm:pt>
    <dgm:pt modelId="{488FC069-6940-4A1B-9F67-CC7EDA9D617E}" type="pres">
      <dgm:prSet presAssocID="{E35C0BB0-785B-4EA6-B365-7DCECE0DA2C1}" presName="thickLine" presStyleLbl="alignNode1" presStyleIdx="2" presStyleCnt="4"/>
      <dgm:spPr/>
    </dgm:pt>
    <dgm:pt modelId="{9DFA22E4-6C64-4206-ABBB-E2D28FE02F26}" type="pres">
      <dgm:prSet presAssocID="{E35C0BB0-785B-4EA6-B365-7DCECE0DA2C1}" presName="horz1" presStyleCnt="0"/>
      <dgm:spPr/>
    </dgm:pt>
    <dgm:pt modelId="{E7841C07-4E42-4B7E-AB4F-86AE685BBB5E}" type="pres">
      <dgm:prSet presAssocID="{E35C0BB0-785B-4EA6-B365-7DCECE0DA2C1}" presName="tx1" presStyleLbl="revTx" presStyleIdx="2" presStyleCnt="4"/>
      <dgm:spPr/>
    </dgm:pt>
    <dgm:pt modelId="{1D741D84-D7A8-4531-9ED0-0A88BA71E1B9}" type="pres">
      <dgm:prSet presAssocID="{E35C0BB0-785B-4EA6-B365-7DCECE0DA2C1}" presName="vert1" presStyleCnt="0"/>
      <dgm:spPr/>
    </dgm:pt>
    <dgm:pt modelId="{2F653E67-7BE7-4983-8646-854F963A4BD2}" type="pres">
      <dgm:prSet presAssocID="{81C2195A-DF3C-48B9-AEFB-2AB8F4BB433A}" presName="thickLine" presStyleLbl="alignNode1" presStyleIdx="3" presStyleCnt="4"/>
      <dgm:spPr/>
    </dgm:pt>
    <dgm:pt modelId="{BD0C0908-6052-4E96-BA8A-505DF75BA593}" type="pres">
      <dgm:prSet presAssocID="{81C2195A-DF3C-48B9-AEFB-2AB8F4BB433A}" presName="horz1" presStyleCnt="0"/>
      <dgm:spPr/>
    </dgm:pt>
    <dgm:pt modelId="{6BD9B1D7-D8D7-4590-9CDD-FC36FB091701}" type="pres">
      <dgm:prSet presAssocID="{81C2195A-DF3C-48B9-AEFB-2AB8F4BB433A}" presName="tx1" presStyleLbl="revTx" presStyleIdx="3" presStyleCnt="4"/>
      <dgm:spPr/>
    </dgm:pt>
    <dgm:pt modelId="{B71F0125-C725-40F8-A6C6-3CC4C5F1E35D}" type="pres">
      <dgm:prSet presAssocID="{81C2195A-DF3C-48B9-AEFB-2AB8F4BB433A}" presName="vert1" presStyleCnt="0"/>
      <dgm:spPr/>
    </dgm:pt>
  </dgm:ptLst>
  <dgm:cxnLst>
    <dgm:cxn modelId="{99782602-D23E-4AB1-AF4F-D380030C12E0}" srcId="{1A6769DB-EBEB-4ABB-9E35-E368902494FF}" destId="{3BD5BA5A-2E5D-417E-BE99-F5CADA77CE26}" srcOrd="1" destOrd="0" parTransId="{092534B3-9DC2-42A0-A03A-D54E40B1BCE4}" sibTransId="{1212743C-F71C-4E8D-B928-D9F784AA73A9}"/>
    <dgm:cxn modelId="{49124F08-8880-48D3-AAED-1C6C33D74B04}" type="presOf" srcId="{E35C0BB0-785B-4EA6-B365-7DCECE0DA2C1}" destId="{E7841C07-4E42-4B7E-AB4F-86AE685BBB5E}" srcOrd="0" destOrd="0" presId="urn:microsoft.com/office/officeart/2008/layout/LinedList"/>
    <dgm:cxn modelId="{BDFF6835-3BDF-403D-A388-2DDB50A15DB3}" type="presOf" srcId="{1A6769DB-EBEB-4ABB-9E35-E368902494FF}" destId="{2DB1641C-FC56-413C-8EAC-2ABDC45EDBFF}" srcOrd="0" destOrd="0" presId="urn:microsoft.com/office/officeart/2008/layout/LinedList"/>
    <dgm:cxn modelId="{43B1B73F-4733-4C50-82C8-BC57EFDB8940}" srcId="{1A6769DB-EBEB-4ABB-9E35-E368902494FF}" destId="{E35C0BB0-785B-4EA6-B365-7DCECE0DA2C1}" srcOrd="2" destOrd="0" parTransId="{9AD90B1C-8EE6-45BD-96EB-C9DB9C0B3C10}" sibTransId="{D712AFD0-FFA1-432D-B501-7EA501F41414}"/>
    <dgm:cxn modelId="{07C48463-8A07-4E3E-B46E-3AE414FD2CE1}" type="presOf" srcId="{81C2195A-DF3C-48B9-AEFB-2AB8F4BB433A}" destId="{6BD9B1D7-D8D7-4590-9CDD-FC36FB091701}" srcOrd="0" destOrd="0" presId="urn:microsoft.com/office/officeart/2008/layout/LinedList"/>
    <dgm:cxn modelId="{0C702F46-15D3-4C64-8AD1-2C88087967FE}" srcId="{1A6769DB-EBEB-4ABB-9E35-E368902494FF}" destId="{81C2195A-DF3C-48B9-AEFB-2AB8F4BB433A}" srcOrd="3" destOrd="0" parTransId="{17916BB9-F19D-46B6-AFD3-E1514B0A5827}" sibTransId="{0BD44ECE-86AC-4623-9A2C-132D27EB704B}"/>
    <dgm:cxn modelId="{C6C17A86-6347-40F2-8773-1B3C22F869F3}" srcId="{1A6769DB-EBEB-4ABB-9E35-E368902494FF}" destId="{8C1EC6AA-C926-4A91-9547-70C93D1DBBB2}" srcOrd="0" destOrd="0" parTransId="{3235AD8B-ADD6-4BDF-BD63-7415FAA14D81}" sibTransId="{C07D61D3-8B71-4EC4-B9BA-36B7234E5051}"/>
    <dgm:cxn modelId="{EDFFA7CF-AB89-4911-839A-EE4513394816}" type="presOf" srcId="{8C1EC6AA-C926-4A91-9547-70C93D1DBBB2}" destId="{6CCCB911-74EE-4ECD-B1E8-C672F836E63D}" srcOrd="0" destOrd="0" presId="urn:microsoft.com/office/officeart/2008/layout/LinedList"/>
    <dgm:cxn modelId="{9D3843D6-FA74-47BE-906E-EBCE5D778789}" type="presOf" srcId="{3BD5BA5A-2E5D-417E-BE99-F5CADA77CE26}" destId="{CB3A9B11-6DA7-44CD-A481-7B52DFC8FD69}" srcOrd="0" destOrd="0" presId="urn:microsoft.com/office/officeart/2008/layout/LinedList"/>
    <dgm:cxn modelId="{3E8FEEB7-D7C1-44D6-9BEE-B8DA12B9F39C}" type="presParOf" srcId="{2DB1641C-FC56-413C-8EAC-2ABDC45EDBFF}" destId="{EB3A21F8-B397-4C5B-A2AE-2E6A81097327}" srcOrd="0" destOrd="0" presId="urn:microsoft.com/office/officeart/2008/layout/LinedList"/>
    <dgm:cxn modelId="{27B9D178-A909-4D70-991A-7511011B7779}" type="presParOf" srcId="{2DB1641C-FC56-413C-8EAC-2ABDC45EDBFF}" destId="{52242F59-830C-44A4-A7C0-DB3432854EE3}" srcOrd="1" destOrd="0" presId="urn:microsoft.com/office/officeart/2008/layout/LinedList"/>
    <dgm:cxn modelId="{A508D104-0853-4CF3-B649-7867EB92CBD3}" type="presParOf" srcId="{52242F59-830C-44A4-A7C0-DB3432854EE3}" destId="{6CCCB911-74EE-4ECD-B1E8-C672F836E63D}" srcOrd="0" destOrd="0" presId="urn:microsoft.com/office/officeart/2008/layout/LinedList"/>
    <dgm:cxn modelId="{E5799106-33A8-42A6-AAA5-F25A3D13D616}" type="presParOf" srcId="{52242F59-830C-44A4-A7C0-DB3432854EE3}" destId="{1AA1FFC2-ABEC-4C2C-B4F1-2BEFB950785B}" srcOrd="1" destOrd="0" presId="urn:microsoft.com/office/officeart/2008/layout/LinedList"/>
    <dgm:cxn modelId="{466D1168-1671-4FE6-85B6-16901FF9FEED}" type="presParOf" srcId="{2DB1641C-FC56-413C-8EAC-2ABDC45EDBFF}" destId="{36E2B1A5-7AF1-4423-BEF5-16187BE75747}" srcOrd="2" destOrd="0" presId="urn:microsoft.com/office/officeart/2008/layout/LinedList"/>
    <dgm:cxn modelId="{DCFD6E9F-8939-449B-88C9-7332C648F9FB}" type="presParOf" srcId="{2DB1641C-FC56-413C-8EAC-2ABDC45EDBFF}" destId="{D419BCEA-71B9-47DB-9936-22BC6C8E37F1}" srcOrd="3" destOrd="0" presId="urn:microsoft.com/office/officeart/2008/layout/LinedList"/>
    <dgm:cxn modelId="{AA7CB157-F1FB-46DD-9BAA-73EEB01512E7}" type="presParOf" srcId="{D419BCEA-71B9-47DB-9936-22BC6C8E37F1}" destId="{CB3A9B11-6DA7-44CD-A481-7B52DFC8FD69}" srcOrd="0" destOrd="0" presId="urn:microsoft.com/office/officeart/2008/layout/LinedList"/>
    <dgm:cxn modelId="{A90E0850-50B3-4D6D-8285-F5722047A794}" type="presParOf" srcId="{D419BCEA-71B9-47DB-9936-22BC6C8E37F1}" destId="{88303767-DF46-4689-A0D7-9E24626ED5CF}" srcOrd="1" destOrd="0" presId="urn:microsoft.com/office/officeart/2008/layout/LinedList"/>
    <dgm:cxn modelId="{DEA9D4F5-B662-482E-8A89-8C96AA6B1454}" type="presParOf" srcId="{2DB1641C-FC56-413C-8EAC-2ABDC45EDBFF}" destId="{488FC069-6940-4A1B-9F67-CC7EDA9D617E}" srcOrd="4" destOrd="0" presId="urn:microsoft.com/office/officeart/2008/layout/LinedList"/>
    <dgm:cxn modelId="{FBB36397-1AC2-4C04-9F73-25F248B5D6CE}" type="presParOf" srcId="{2DB1641C-FC56-413C-8EAC-2ABDC45EDBFF}" destId="{9DFA22E4-6C64-4206-ABBB-E2D28FE02F26}" srcOrd="5" destOrd="0" presId="urn:microsoft.com/office/officeart/2008/layout/LinedList"/>
    <dgm:cxn modelId="{D8E88CC7-93FD-452F-88B8-2CD50D3A2B69}" type="presParOf" srcId="{9DFA22E4-6C64-4206-ABBB-E2D28FE02F26}" destId="{E7841C07-4E42-4B7E-AB4F-86AE685BBB5E}" srcOrd="0" destOrd="0" presId="urn:microsoft.com/office/officeart/2008/layout/LinedList"/>
    <dgm:cxn modelId="{BAA07ABC-94AF-4DE7-9857-39D376815AA3}" type="presParOf" srcId="{9DFA22E4-6C64-4206-ABBB-E2D28FE02F26}" destId="{1D741D84-D7A8-4531-9ED0-0A88BA71E1B9}" srcOrd="1" destOrd="0" presId="urn:microsoft.com/office/officeart/2008/layout/LinedList"/>
    <dgm:cxn modelId="{98DD3EC7-D683-4D47-B0FB-638A6308E42C}" type="presParOf" srcId="{2DB1641C-FC56-413C-8EAC-2ABDC45EDBFF}" destId="{2F653E67-7BE7-4983-8646-854F963A4BD2}" srcOrd="6" destOrd="0" presId="urn:microsoft.com/office/officeart/2008/layout/LinedList"/>
    <dgm:cxn modelId="{F5698924-658F-4DDE-803D-1E6D2506E506}" type="presParOf" srcId="{2DB1641C-FC56-413C-8EAC-2ABDC45EDBFF}" destId="{BD0C0908-6052-4E96-BA8A-505DF75BA593}" srcOrd="7" destOrd="0" presId="urn:microsoft.com/office/officeart/2008/layout/LinedList"/>
    <dgm:cxn modelId="{BB68CADA-B30A-4327-A0BC-0E41DA5114CE}" type="presParOf" srcId="{BD0C0908-6052-4E96-BA8A-505DF75BA593}" destId="{6BD9B1D7-D8D7-4590-9CDD-FC36FB091701}" srcOrd="0" destOrd="0" presId="urn:microsoft.com/office/officeart/2008/layout/LinedList"/>
    <dgm:cxn modelId="{6512C477-F6D2-4C81-8D28-2517737FD759}" type="presParOf" srcId="{BD0C0908-6052-4E96-BA8A-505DF75BA593}" destId="{B71F0125-C725-40F8-A6C6-3CC4C5F1E35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3A21F8-B397-4C5B-A2AE-2E6A81097327}">
      <dsp:nvSpPr>
        <dsp:cNvPr id="0" name=""/>
        <dsp:cNvSpPr/>
      </dsp:nvSpPr>
      <dsp:spPr>
        <a:xfrm>
          <a:off x="0" y="0"/>
          <a:ext cx="102687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CCB911-74EE-4ECD-B1E8-C672F836E63D}">
      <dsp:nvSpPr>
        <dsp:cNvPr id="0" name=""/>
        <dsp:cNvSpPr/>
      </dsp:nvSpPr>
      <dsp:spPr>
        <a:xfrm>
          <a:off x="0" y="0"/>
          <a:ext cx="10268712" cy="898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100" kern="1200" dirty="0"/>
            <a:t>Typ </a:t>
          </a:r>
          <a:r>
            <a:rPr lang="cs-CZ" sz="4100" b="1" kern="1200" dirty="0"/>
            <a:t>tepelného motoru</a:t>
          </a:r>
          <a:endParaRPr lang="en-US" sz="4100" kern="1200" dirty="0"/>
        </a:p>
      </dsp:txBody>
      <dsp:txXfrm>
        <a:off x="0" y="0"/>
        <a:ext cx="10268712" cy="898398"/>
      </dsp:txXfrm>
    </dsp:sp>
    <dsp:sp modelId="{36E2B1A5-7AF1-4423-BEF5-16187BE75747}">
      <dsp:nvSpPr>
        <dsp:cNvPr id="0" name=""/>
        <dsp:cNvSpPr/>
      </dsp:nvSpPr>
      <dsp:spPr>
        <a:xfrm>
          <a:off x="0" y="898398"/>
          <a:ext cx="102687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A9B11-6DA7-44CD-A481-7B52DFC8FD69}">
      <dsp:nvSpPr>
        <dsp:cNvPr id="0" name=""/>
        <dsp:cNvSpPr/>
      </dsp:nvSpPr>
      <dsp:spPr>
        <a:xfrm>
          <a:off x="0" y="898398"/>
          <a:ext cx="10268712" cy="898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100" kern="1200" dirty="0"/>
            <a:t>Využívá </a:t>
          </a:r>
          <a:r>
            <a:rPr lang="cs-CZ" sz="4100" b="1" kern="1200" dirty="0"/>
            <a:t>3.NPZ </a:t>
          </a:r>
          <a:r>
            <a:rPr lang="cs-CZ" sz="4100" kern="1200" dirty="0">
              <a:sym typeface="Wingdings" panose="05000000000000000000" pitchFamily="2" charset="2"/>
            </a:rPr>
            <a:t></a:t>
          </a:r>
          <a:r>
            <a:rPr lang="cs-CZ" sz="4100" kern="1200" dirty="0"/>
            <a:t> akce a reakce</a:t>
          </a:r>
          <a:endParaRPr lang="en-US" sz="4100" kern="1200" dirty="0"/>
        </a:p>
      </dsp:txBody>
      <dsp:txXfrm>
        <a:off x="0" y="898398"/>
        <a:ext cx="10268712" cy="898398"/>
      </dsp:txXfrm>
    </dsp:sp>
    <dsp:sp modelId="{488FC069-6940-4A1B-9F67-CC7EDA9D617E}">
      <dsp:nvSpPr>
        <dsp:cNvPr id="0" name=""/>
        <dsp:cNvSpPr/>
      </dsp:nvSpPr>
      <dsp:spPr>
        <a:xfrm>
          <a:off x="0" y="1796796"/>
          <a:ext cx="102687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841C07-4E42-4B7E-AB4F-86AE685BBB5E}">
      <dsp:nvSpPr>
        <dsp:cNvPr id="0" name=""/>
        <dsp:cNvSpPr/>
      </dsp:nvSpPr>
      <dsp:spPr>
        <a:xfrm>
          <a:off x="0" y="1796796"/>
          <a:ext cx="10268712" cy="898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100" kern="1200"/>
            <a:t>Není závislý na </a:t>
          </a:r>
          <a:r>
            <a:rPr lang="cs-CZ" sz="4100" b="1" kern="1200"/>
            <a:t>atmosférickém kyslíku</a:t>
          </a:r>
          <a:endParaRPr lang="en-US" sz="4100" kern="1200"/>
        </a:p>
      </dsp:txBody>
      <dsp:txXfrm>
        <a:off x="0" y="1796796"/>
        <a:ext cx="10268712" cy="898398"/>
      </dsp:txXfrm>
    </dsp:sp>
    <dsp:sp modelId="{2F653E67-7BE7-4983-8646-854F963A4BD2}">
      <dsp:nvSpPr>
        <dsp:cNvPr id="0" name=""/>
        <dsp:cNvSpPr/>
      </dsp:nvSpPr>
      <dsp:spPr>
        <a:xfrm>
          <a:off x="0" y="2695194"/>
          <a:ext cx="102687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D9B1D7-D8D7-4590-9CDD-FC36FB091701}">
      <dsp:nvSpPr>
        <dsp:cNvPr id="0" name=""/>
        <dsp:cNvSpPr/>
      </dsp:nvSpPr>
      <dsp:spPr>
        <a:xfrm>
          <a:off x="0" y="2695194"/>
          <a:ext cx="10268712" cy="898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100" kern="1200"/>
            <a:t>Může být poháněn </a:t>
          </a:r>
          <a:r>
            <a:rPr lang="cs-CZ" sz="4100" b="1" kern="1200"/>
            <a:t>kapalnými</a:t>
          </a:r>
          <a:r>
            <a:rPr lang="cs-CZ" sz="4100" kern="1200"/>
            <a:t> i </a:t>
          </a:r>
          <a:r>
            <a:rPr lang="cs-CZ" sz="4100" b="1" kern="1200"/>
            <a:t>tuhými</a:t>
          </a:r>
          <a:r>
            <a:rPr lang="cs-CZ" sz="4100" kern="1200"/>
            <a:t> palivy</a:t>
          </a:r>
          <a:endParaRPr lang="en-US" sz="4100" kern="1200"/>
        </a:p>
      </dsp:txBody>
      <dsp:txXfrm>
        <a:off x="0" y="2695194"/>
        <a:ext cx="10268712" cy="8983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2/17/2024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133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2/17/2024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806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2/17/2024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401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2/17/2024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331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2/17/2024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277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2/17/2024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891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2/17/2024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4773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2/17/2024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048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2/17/2024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010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2/17/2024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3728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2/17/2024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368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2/17/2024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096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Liquid-propellant_rocket#Ignition" TargetMode="External"/><Relationship Id="rId3" Type="http://schemas.openxmlformats.org/officeDocument/2006/relationships/hyperlink" Target="https://www.youtube.com/watch?v=9Y3fG-YrIII" TargetMode="External"/><Relationship Id="rId7" Type="http://schemas.openxmlformats.org/officeDocument/2006/relationships/hyperlink" Target="https://en.wikipedia.org/wiki/Cryogenic_rocket_engine" TargetMode="External"/><Relationship Id="rId2" Type="http://schemas.openxmlformats.org/officeDocument/2006/relationships/hyperlink" Target="https://www.youtube.com/watch?v=QQB1Iw3zJb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s.wikipedia.org/wiki/Specifick%C3%BD_impuls" TargetMode="External"/><Relationship Id="rId5" Type="http://schemas.openxmlformats.org/officeDocument/2006/relationships/hyperlink" Target="https://en.wikipedia.org/wiki/Rocket_engine" TargetMode="External"/><Relationship Id="rId4" Type="http://schemas.openxmlformats.org/officeDocument/2006/relationships/hyperlink" Target="https://cs.wikipedia.org/wiki/Raketov%C3%BD_moto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Ocelová fréza">
            <a:extLst>
              <a:ext uri="{FF2B5EF4-FFF2-40B4-BE49-F238E27FC236}">
                <a16:creationId xmlns:a16="http://schemas.microsoft.com/office/drawing/2014/main" id="{93EFE2A7-7AD0-11FF-D137-087C9AED28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8841" b="688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122D70-4B6E-FA9C-397F-B09855FE06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/>
          <a:p>
            <a:r>
              <a:rPr lang="cs-CZ"/>
              <a:t>Raketový motor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9356AC-C1F8-5F26-C5E0-E110360700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 anchor="t">
            <a:normAutofit/>
          </a:bodyPr>
          <a:lstStyle/>
          <a:p>
            <a:r>
              <a:rPr lang="cs-CZ">
                <a:solidFill>
                  <a:schemeClr val="tx1"/>
                </a:solidFill>
              </a:rPr>
              <a:t>Čech David Alex</a:t>
            </a:r>
          </a:p>
        </p:txBody>
      </p:sp>
    </p:spTree>
    <p:extLst>
      <p:ext uri="{BB962C8B-B14F-4D97-AF65-F5344CB8AC3E}">
        <p14:creationId xmlns:p14="http://schemas.microsoft.com/office/powerpoint/2010/main" val="3357502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12709"/>
            <a:ext cx="12192000" cy="26452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E50FD-71EF-338A-C6B3-79D3BCD12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44" y="4572003"/>
            <a:ext cx="10268712" cy="11691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600"/>
              <a:t>Ovládání nasměrování trysky</a:t>
            </a:r>
          </a:p>
        </p:txBody>
      </p:sp>
      <p:pic>
        <p:nvPicPr>
          <p:cNvPr id="7" name="Picture 6" descr="A silver and orange metal object&#10;&#10;Description automatically generated">
            <a:extLst>
              <a:ext uri="{FF2B5EF4-FFF2-40B4-BE49-F238E27FC236}">
                <a16:creationId xmlns:a16="http://schemas.microsoft.com/office/drawing/2014/main" id="{551BD86B-A50A-3D27-9659-8F8378F73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34662"/>
          <a:stretch/>
        </p:blipFill>
        <p:spPr>
          <a:xfrm>
            <a:off x="20" y="1"/>
            <a:ext cx="6092932" cy="4212709"/>
          </a:xfrm>
          <a:prstGeom prst="rect">
            <a:avLst/>
          </a:prstGeom>
        </p:spPr>
      </p:pic>
      <p:pic>
        <p:nvPicPr>
          <p:cNvPr id="5" name="Content Placeholder 4" descr="A silver and blue machine&#10;&#10;Description automatically generated">
            <a:extLst>
              <a:ext uri="{FF2B5EF4-FFF2-40B4-BE49-F238E27FC236}">
                <a16:creationId xmlns:a16="http://schemas.microsoft.com/office/drawing/2014/main" id="{3C315E83-7347-60CF-BEF5-B8DE665A9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" b="29834"/>
          <a:stretch/>
        </p:blipFill>
        <p:spPr>
          <a:xfrm>
            <a:off x="6092952" y="-3"/>
            <a:ext cx="6099048" cy="421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764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Rectangle 3082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85" name="Rectangle 3084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Looking Back at 10 Years of Falcon 9 Launches | SpaceX's Falcon 9">
            <a:extLst>
              <a:ext uri="{FF2B5EF4-FFF2-40B4-BE49-F238E27FC236}">
                <a16:creationId xmlns:a16="http://schemas.microsoft.com/office/drawing/2014/main" id="{EC20ABC8-4BF8-891B-4553-BCFA23A5FF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9"/>
          <a:stretch/>
        </p:blipFill>
        <p:spPr bwMode="auto">
          <a:xfrm>
            <a:off x="-6" y="10"/>
            <a:ext cx="6099048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alcon 9 – Wikipedie">
            <a:extLst>
              <a:ext uri="{FF2B5EF4-FFF2-40B4-BE49-F238E27FC236}">
                <a16:creationId xmlns:a16="http://schemas.microsoft.com/office/drawing/2014/main" id="{75485177-57FC-19C0-1ADE-CCECAECC54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69"/>
          <a:stretch/>
        </p:blipFill>
        <p:spPr bwMode="auto">
          <a:xfrm>
            <a:off x="6099048" y="10"/>
            <a:ext cx="60929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29E300-1C8A-A7C7-D921-7BD33CF2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>
                <a:solidFill>
                  <a:schemeClr val="tx1"/>
                </a:solidFill>
              </a:rPr>
              <a:t>Falcon 9</a:t>
            </a:r>
          </a:p>
        </p:txBody>
      </p:sp>
    </p:spTree>
    <p:extLst>
      <p:ext uri="{BB962C8B-B14F-4D97-AF65-F5344CB8AC3E}">
        <p14:creationId xmlns:p14="http://schemas.microsoft.com/office/powerpoint/2010/main" val="2091959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8DEF93-A35C-45A3-A4E4-3FE94E7E2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Rectangle 3089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92" name="Rectangle 3091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A966D1B6-6D22-5C1A-3986-CB1B85BE40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1" r="22393" b="-2"/>
          <a:stretch/>
        </p:blipFill>
        <p:spPr bwMode="auto">
          <a:xfrm>
            <a:off x="-6" y="10"/>
            <a:ext cx="6099048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98CE58-E02D-3271-A361-23D5E5B125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55" r="-2" b="-2"/>
          <a:stretch/>
        </p:blipFill>
        <p:spPr bwMode="auto">
          <a:xfrm>
            <a:off x="6099048" y="10"/>
            <a:ext cx="60929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61714F-DA17-010E-E11D-88A2646A8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676" y="640080"/>
            <a:ext cx="11613600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Saturn V (Apollo 11)</a:t>
            </a:r>
          </a:p>
        </p:txBody>
      </p:sp>
    </p:spTree>
    <p:extLst>
      <p:ext uri="{BB962C8B-B14F-4D97-AF65-F5344CB8AC3E}">
        <p14:creationId xmlns:p14="http://schemas.microsoft.com/office/powerpoint/2010/main" val="980604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FC95FC-6D07-41C1-5778-203AF476C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Rectangle 3089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92" name="Rectangle 3091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7A33996-81A4-6723-5891-D58ABEF22D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7" r="17519" b="-1"/>
          <a:stretch/>
        </p:blipFill>
        <p:spPr bwMode="auto">
          <a:xfrm>
            <a:off x="-6" y="10"/>
            <a:ext cx="6099048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10FAE212-9058-2673-86C6-FA2A5D1976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8" r="20347" b="-1"/>
          <a:stretch/>
        </p:blipFill>
        <p:spPr bwMode="auto">
          <a:xfrm>
            <a:off x="6099048" y="10"/>
            <a:ext cx="60929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E4A56F-A72A-6AF7-3CE1-3BD5F164D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 err="1">
                <a:solidFill>
                  <a:schemeClr val="tx1"/>
                </a:solidFill>
              </a:rPr>
              <a:t>FALcon</a:t>
            </a:r>
            <a:r>
              <a:rPr lang="en-US" sz="8800" dirty="0">
                <a:solidFill>
                  <a:schemeClr val="tx1"/>
                </a:solidFill>
              </a:rPr>
              <a:t> heavy</a:t>
            </a:r>
          </a:p>
        </p:txBody>
      </p:sp>
    </p:spTree>
    <p:extLst>
      <p:ext uri="{BB962C8B-B14F-4D97-AF65-F5344CB8AC3E}">
        <p14:creationId xmlns:p14="http://schemas.microsoft.com/office/powerpoint/2010/main" val="473631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B7CCC9-39FD-53C2-895B-95F6D442A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7" name="Rectangle 3096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99" name="Rectangle 3098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A rocket on a launch pad with Bayterek Tower in the background&#10;&#10;Description automatically generated">
            <a:extLst>
              <a:ext uri="{FF2B5EF4-FFF2-40B4-BE49-F238E27FC236}">
                <a16:creationId xmlns:a16="http://schemas.microsoft.com/office/drawing/2014/main" id="{BCC2069D-9CFE-E450-E81C-E2AC790113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3" r="5533"/>
          <a:stretch/>
        </p:blipFill>
        <p:spPr bwMode="auto">
          <a:xfrm>
            <a:off x="-6" y="10"/>
            <a:ext cx="6099048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 rocket on a stand&#10;&#10;Description automatically generated">
            <a:extLst>
              <a:ext uri="{FF2B5EF4-FFF2-40B4-BE49-F238E27FC236}">
                <a16:creationId xmlns:a16="http://schemas.microsoft.com/office/drawing/2014/main" id="{B9F32F49-8A60-8F19-AD33-9E6D35EEB9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8" r="20347" b="-1"/>
          <a:stretch/>
        </p:blipFill>
        <p:spPr bwMode="auto">
          <a:xfrm>
            <a:off x="6099048" y="10"/>
            <a:ext cx="60929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6792B2-735B-640F-810D-6D89B08E5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>
                <a:solidFill>
                  <a:schemeClr val="tx1"/>
                </a:solidFill>
              </a:rPr>
              <a:t>starship</a:t>
            </a:r>
            <a:endParaRPr lang="en-US" sz="8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373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802BF-BD0E-9BFC-C20E-2C347A0DD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Zdroje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6E771-1C95-3704-A0A6-DAFCB8C60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459421"/>
            <a:ext cx="10268712" cy="4272455"/>
          </a:xfrm>
        </p:spPr>
        <p:txBody>
          <a:bodyPr>
            <a:normAutofit/>
          </a:bodyPr>
          <a:lstStyle/>
          <a:p>
            <a:r>
              <a:rPr lang="cs-CZ" sz="1400" dirty="0">
                <a:hlinkClick r:id="rId2"/>
              </a:rPr>
              <a:t>https://www.youtube.com/watch?v=QQB1Iw3zJbc</a:t>
            </a:r>
            <a:endParaRPr lang="cs-CZ" sz="1400" dirty="0"/>
          </a:p>
          <a:p>
            <a:r>
              <a:rPr lang="cs-CZ" sz="1400" dirty="0">
                <a:hlinkClick r:id="rId3"/>
              </a:rPr>
              <a:t>https://www.youtube.com/watch?v=9Y3fG-YrIII</a:t>
            </a:r>
            <a:endParaRPr lang="cs-CZ" sz="1400" dirty="0"/>
          </a:p>
          <a:p>
            <a:r>
              <a:rPr lang="cs-CZ" sz="1400" dirty="0">
                <a:hlinkClick r:id="rId4"/>
              </a:rPr>
              <a:t>https://cs.wikipedia.org/wiki/Raketov%C3%BD_motor</a:t>
            </a:r>
            <a:endParaRPr lang="cs-CZ" sz="1400" dirty="0"/>
          </a:p>
          <a:p>
            <a:r>
              <a:rPr lang="cs-CZ" sz="1400" dirty="0">
                <a:hlinkClick r:id="rId5"/>
              </a:rPr>
              <a:t>https://en.wikipedia.org/wiki/Rocket_engine</a:t>
            </a:r>
            <a:endParaRPr lang="cs-CZ" sz="1400" dirty="0"/>
          </a:p>
          <a:p>
            <a:r>
              <a:rPr lang="cs-CZ" sz="1400" dirty="0">
                <a:hlinkClick r:id="rId6"/>
              </a:rPr>
              <a:t>https://cs.wikipedia.org/wiki/Specifick%C3%BD_impuls</a:t>
            </a:r>
            <a:endParaRPr lang="cs-CZ" sz="1400" dirty="0"/>
          </a:p>
          <a:p>
            <a:r>
              <a:rPr lang="cs-CZ" sz="1400" dirty="0">
                <a:hlinkClick r:id="rId7"/>
              </a:rPr>
              <a:t>https://en.wikipedia.org/wiki/Cryogenic_rocket_engine</a:t>
            </a:r>
            <a:endParaRPr lang="cs-CZ" sz="1400" dirty="0"/>
          </a:p>
          <a:p>
            <a:r>
              <a:rPr lang="cs-CZ" sz="1400" dirty="0">
                <a:hlinkClick r:id="rId8"/>
              </a:rPr>
              <a:t>https://en.wikipedia.org/wiki/Liquid-propellant_rocket#Ignition</a:t>
            </a:r>
            <a:endParaRPr lang="cs-CZ" sz="1400" dirty="0"/>
          </a:p>
          <a:p>
            <a:endParaRPr lang="cs-CZ" sz="1400" dirty="0"/>
          </a:p>
          <a:p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1114762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5F832-9F92-1B46-15CB-9A8B6D89C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Raketový motor</a:t>
            </a:r>
            <a:endParaRPr lang="cs-CZ" dirty="0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041E27CE-E075-F21F-E9A4-A89BFAB86F0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60120" y="2587752"/>
          <a:ext cx="10268712" cy="3593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9473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B7B54865-0417-4422-B63B-3E74C04CD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64432"/>
            <a:ext cx="6255757" cy="20608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C7CF7F-0986-F563-1F80-BCAFD7931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990599"/>
            <a:ext cx="4857751" cy="1563989"/>
          </a:xfrm>
        </p:spPr>
        <p:txBody>
          <a:bodyPr>
            <a:normAutofit/>
          </a:bodyPr>
          <a:lstStyle/>
          <a:p>
            <a:r>
              <a:rPr lang="cs-CZ" sz="5100"/>
              <a:t>Motor na tuhé palivo</a:t>
            </a:r>
          </a:p>
        </p:txBody>
      </p:sp>
      <p:sp>
        <p:nvSpPr>
          <p:cNvPr id="1039" name="Content Placeholder 2">
            <a:extLst>
              <a:ext uri="{FF2B5EF4-FFF2-40B4-BE49-F238E27FC236}">
                <a16:creationId xmlns:a16="http://schemas.microsoft.com/office/drawing/2014/main" id="{7CB4F543-2895-C96F-CF59-5DB036C0F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326" y="2880754"/>
            <a:ext cx="7072412" cy="3646169"/>
          </a:xfrm>
        </p:spPr>
        <p:txBody>
          <a:bodyPr>
            <a:normAutofit/>
          </a:bodyPr>
          <a:lstStyle/>
          <a:p>
            <a:pPr>
              <a:lnSpc>
                <a:spcPct val="91000"/>
              </a:lnSpc>
            </a:pPr>
            <a:r>
              <a:rPr lang="cs-CZ" sz="3200" b="1" baseline="6000" dirty="0"/>
              <a:t>jednodušší</a:t>
            </a:r>
          </a:p>
          <a:p>
            <a:pPr>
              <a:lnSpc>
                <a:spcPct val="91000"/>
              </a:lnSpc>
            </a:pPr>
            <a:r>
              <a:rPr lang="cs-CZ" sz="3200" baseline="6000" dirty="0"/>
              <a:t>skoro celá spalovací komora naplněna </a:t>
            </a:r>
            <a:r>
              <a:rPr lang="cs-CZ" sz="3200" b="1" baseline="6000" dirty="0"/>
              <a:t>palivem</a:t>
            </a:r>
            <a:r>
              <a:rPr lang="cs-CZ" sz="3200" baseline="6000" dirty="0"/>
              <a:t> nebo </a:t>
            </a:r>
            <a:r>
              <a:rPr lang="cs-CZ" sz="3200" b="1" baseline="6000" dirty="0"/>
              <a:t>směsí paliva a okysličovadla </a:t>
            </a:r>
            <a:r>
              <a:rPr lang="cs-CZ" sz="3200" baseline="6000" dirty="0">
                <a:sym typeface="Wingdings" panose="05000000000000000000" pitchFamily="2" charset="2"/>
              </a:rPr>
              <a:t> postupně odhořívá</a:t>
            </a:r>
          </a:p>
          <a:p>
            <a:pPr>
              <a:lnSpc>
                <a:spcPct val="91000"/>
              </a:lnSpc>
            </a:pPr>
            <a:r>
              <a:rPr lang="cs-CZ" sz="3200" baseline="6000" dirty="0">
                <a:sym typeface="Wingdings" panose="05000000000000000000" pitchFamily="2" charset="2"/>
              </a:rPr>
              <a:t>spolehlivý typ motoru  </a:t>
            </a:r>
            <a:r>
              <a:rPr lang="cs-CZ" sz="3200" b="1" baseline="6000" dirty="0">
                <a:sym typeface="Wingdings" panose="05000000000000000000" pitchFamily="2" charset="2"/>
              </a:rPr>
              <a:t>žádné pohyblivé části</a:t>
            </a:r>
          </a:p>
          <a:p>
            <a:pPr>
              <a:lnSpc>
                <a:spcPct val="91000"/>
              </a:lnSpc>
            </a:pPr>
            <a:r>
              <a:rPr lang="cs-CZ" sz="3200" baseline="6000" dirty="0">
                <a:sym typeface="Wingdings" panose="05000000000000000000" pitchFamily="2" charset="2"/>
              </a:rPr>
              <a:t>bez možnosti </a:t>
            </a:r>
            <a:r>
              <a:rPr lang="cs-CZ" sz="3200" b="1" baseline="6000" dirty="0" err="1">
                <a:sym typeface="Wingdings" panose="05000000000000000000" pitchFamily="2" charset="2"/>
              </a:rPr>
              <a:t>znovuzažehnutí</a:t>
            </a:r>
            <a:r>
              <a:rPr lang="cs-CZ" sz="3200" baseline="6000" dirty="0">
                <a:sym typeface="Wingdings" panose="05000000000000000000" pitchFamily="2" charset="2"/>
              </a:rPr>
              <a:t> + špatná </a:t>
            </a:r>
            <a:r>
              <a:rPr lang="cs-CZ" sz="3200" b="1" baseline="6000" dirty="0">
                <a:sym typeface="Wingdings" panose="05000000000000000000" pitchFamily="2" charset="2"/>
              </a:rPr>
              <a:t>regulace</a:t>
            </a:r>
            <a:r>
              <a:rPr lang="cs-CZ" sz="3200" baseline="6000" dirty="0">
                <a:sym typeface="Wingdings" panose="05000000000000000000" pitchFamily="2" charset="2"/>
              </a:rPr>
              <a:t> </a:t>
            </a:r>
            <a:r>
              <a:rPr lang="cs-CZ" sz="3200" b="1" baseline="6000" dirty="0">
                <a:sym typeface="Wingdings" panose="05000000000000000000" pitchFamily="2" charset="2"/>
              </a:rPr>
              <a:t>výkonu</a:t>
            </a:r>
          </a:p>
          <a:p>
            <a:pPr>
              <a:lnSpc>
                <a:spcPct val="91000"/>
              </a:lnSpc>
            </a:pPr>
            <a:r>
              <a:rPr lang="cs-CZ" sz="3200" b="1" baseline="6000" dirty="0">
                <a:sym typeface="Wingdings" panose="05000000000000000000" pitchFamily="2" charset="2"/>
              </a:rPr>
              <a:t>řízené</a:t>
            </a:r>
            <a:r>
              <a:rPr lang="cs-CZ" sz="3200" baseline="6000" dirty="0">
                <a:sym typeface="Wingdings" panose="05000000000000000000" pitchFamily="2" charset="2"/>
              </a:rPr>
              <a:t> i </a:t>
            </a:r>
            <a:r>
              <a:rPr lang="cs-CZ" sz="3200" b="1" baseline="6000" dirty="0">
                <a:sym typeface="Wingdings" panose="05000000000000000000" pitchFamily="2" charset="2"/>
              </a:rPr>
              <a:t>neřízené</a:t>
            </a:r>
            <a:r>
              <a:rPr lang="cs-CZ" sz="3200" baseline="6000" dirty="0">
                <a:sym typeface="Wingdings" panose="05000000000000000000" pitchFamily="2" charset="2"/>
              </a:rPr>
              <a:t> </a:t>
            </a:r>
            <a:r>
              <a:rPr lang="cs-CZ" sz="3200" b="1" baseline="6000" dirty="0">
                <a:sym typeface="Wingdings" panose="05000000000000000000" pitchFamily="2" charset="2"/>
              </a:rPr>
              <a:t>střely</a:t>
            </a:r>
            <a:r>
              <a:rPr lang="cs-CZ" sz="3200" baseline="6000" dirty="0">
                <a:sym typeface="Wingdings" panose="05000000000000000000" pitchFamily="2" charset="2"/>
              </a:rPr>
              <a:t>, </a:t>
            </a:r>
            <a:r>
              <a:rPr lang="cs-CZ" sz="3200" b="1" baseline="6000" dirty="0">
                <a:sym typeface="Wingdings" panose="05000000000000000000" pitchFamily="2" charset="2"/>
              </a:rPr>
              <a:t>pomocné rakety </a:t>
            </a:r>
            <a:r>
              <a:rPr lang="cs-CZ" sz="3200" baseline="6000" dirty="0">
                <a:sym typeface="Wingdings" panose="05000000000000000000" pitchFamily="2" charset="2"/>
              </a:rPr>
              <a:t>pro vzlet</a:t>
            </a:r>
            <a:endParaRPr lang="cs-CZ" sz="3200" baseline="6000" dirty="0"/>
          </a:p>
          <a:p>
            <a:pPr>
              <a:lnSpc>
                <a:spcPct val="91000"/>
              </a:lnSpc>
            </a:pPr>
            <a:endParaRPr lang="cs-CZ" sz="1600" dirty="0"/>
          </a:p>
        </p:txBody>
      </p:sp>
      <p:pic>
        <p:nvPicPr>
          <p:cNvPr id="4" name="Picture 2" descr="Rocketing Beyond Limits: Unveiling the Power of Liquid Propellant Rocket  Engines – Education in Future Technologies">
            <a:extLst>
              <a:ext uri="{FF2B5EF4-FFF2-40B4-BE49-F238E27FC236}">
                <a16:creationId xmlns:a16="http://schemas.microsoft.com/office/drawing/2014/main" id="{D712514A-2392-0EFD-4154-5C9DD47740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04" t="13922" r="53299"/>
          <a:stretch/>
        </p:blipFill>
        <p:spPr bwMode="auto">
          <a:xfrm>
            <a:off x="7629640" y="493188"/>
            <a:ext cx="4262885" cy="603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231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BB7412-F315-7350-AAB7-34B266470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EDC507CA-1C17-7DA4-F267-772997D8B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D3E230E7-6CA5-3E8F-926B-15777515BF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64432"/>
            <a:ext cx="6255757" cy="20608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51A7F2-849F-BD6A-5036-6ACB909BA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990599"/>
            <a:ext cx="4857751" cy="1563989"/>
          </a:xfrm>
        </p:spPr>
        <p:txBody>
          <a:bodyPr>
            <a:normAutofit/>
          </a:bodyPr>
          <a:lstStyle/>
          <a:p>
            <a:r>
              <a:rPr lang="cs-CZ" sz="5100" dirty="0"/>
              <a:t>Motor na kapalné palivo</a:t>
            </a:r>
          </a:p>
        </p:txBody>
      </p:sp>
      <p:sp>
        <p:nvSpPr>
          <p:cNvPr id="1039" name="Content Placeholder 2">
            <a:extLst>
              <a:ext uri="{FF2B5EF4-FFF2-40B4-BE49-F238E27FC236}">
                <a16:creationId xmlns:a16="http://schemas.microsoft.com/office/drawing/2014/main" id="{BAF720C2-E631-3AD1-C524-3333EE1A4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326" y="2880754"/>
            <a:ext cx="6591564" cy="3646169"/>
          </a:xfrm>
        </p:spPr>
        <p:txBody>
          <a:bodyPr>
            <a:normAutofit/>
          </a:bodyPr>
          <a:lstStyle/>
          <a:p>
            <a:pPr>
              <a:lnSpc>
                <a:spcPct val="91000"/>
              </a:lnSpc>
            </a:pPr>
            <a:r>
              <a:rPr lang="cs-CZ" sz="3200" b="1" baseline="6000" dirty="0"/>
              <a:t>složitější</a:t>
            </a:r>
          </a:p>
          <a:p>
            <a:pPr>
              <a:lnSpc>
                <a:spcPct val="91000"/>
              </a:lnSpc>
            </a:pPr>
            <a:r>
              <a:rPr lang="cs-CZ" sz="3200" baseline="6000" dirty="0"/>
              <a:t>palivo kapalné nebo plynné </a:t>
            </a:r>
            <a:r>
              <a:rPr lang="cs-CZ" sz="3200" baseline="6000" dirty="0">
                <a:sym typeface="Wingdings" panose="05000000000000000000" pitchFamily="2" charset="2"/>
              </a:rPr>
              <a:t> kapalné žádané  vyšší hustota  více paliva + větší specifický impuls (jednotka N * s / kg  síla za čas na hmotnost)</a:t>
            </a:r>
          </a:p>
          <a:p>
            <a:pPr>
              <a:lnSpc>
                <a:spcPct val="91000"/>
              </a:lnSpc>
            </a:pPr>
            <a:r>
              <a:rPr lang="cs-CZ" sz="3200" baseline="6000" dirty="0">
                <a:sym typeface="Wingdings" panose="05000000000000000000" pitchFamily="2" charset="2"/>
              </a:rPr>
              <a:t>typ paliva závisí na typu motoru</a:t>
            </a:r>
            <a:br>
              <a:rPr lang="cs-CZ" sz="3200" baseline="6000" dirty="0">
                <a:sym typeface="Wingdings" panose="05000000000000000000" pitchFamily="2" charset="2"/>
              </a:rPr>
            </a:br>
            <a:r>
              <a:rPr lang="cs-CZ" sz="3200" b="1" baseline="6000" dirty="0">
                <a:sym typeface="Wingdings" panose="05000000000000000000" pitchFamily="2" charset="2"/>
              </a:rPr>
              <a:t>kryogenní</a:t>
            </a:r>
            <a:r>
              <a:rPr lang="cs-CZ" sz="3200" baseline="6000" dirty="0">
                <a:sym typeface="Wingdings" panose="05000000000000000000" pitchFamily="2" charset="2"/>
              </a:rPr>
              <a:t> (vodík/methan), </a:t>
            </a:r>
            <a:r>
              <a:rPr lang="cs-CZ" sz="3200" b="1" baseline="6000" dirty="0" err="1">
                <a:sym typeface="Wingdings" panose="05000000000000000000" pitchFamily="2" charset="2"/>
              </a:rPr>
              <a:t>polokryogenní</a:t>
            </a:r>
            <a:r>
              <a:rPr lang="cs-CZ" sz="3200" baseline="6000" dirty="0">
                <a:sym typeface="Wingdings" panose="05000000000000000000" pitchFamily="2" charset="2"/>
              </a:rPr>
              <a:t> (ethanol, CO…), </a:t>
            </a:r>
            <a:r>
              <a:rPr lang="cs-CZ" sz="3200" b="1" baseline="6000" dirty="0">
                <a:sym typeface="Wingdings" panose="05000000000000000000" pitchFamily="2" charset="2"/>
              </a:rPr>
              <a:t>nekryogenní</a:t>
            </a:r>
          </a:p>
          <a:p>
            <a:pPr>
              <a:lnSpc>
                <a:spcPct val="91000"/>
              </a:lnSpc>
            </a:pPr>
            <a:r>
              <a:rPr lang="cs-CZ" sz="3200" baseline="6000" dirty="0">
                <a:sym typeface="Wingdings" panose="05000000000000000000" pitchFamily="2" charset="2"/>
              </a:rPr>
              <a:t>zážeh probíhá skrz </a:t>
            </a:r>
            <a:r>
              <a:rPr lang="cs-CZ" sz="3200" b="1" baseline="6000" dirty="0">
                <a:sym typeface="Wingdings" panose="05000000000000000000" pitchFamily="2" charset="2"/>
              </a:rPr>
              <a:t>elektrickou svíčku, chemicky</a:t>
            </a:r>
            <a:r>
              <a:rPr lang="cs-CZ" sz="3200" baseline="6000" dirty="0">
                <a:sym typeface="Wingdings" panose="05000000000000000000" pitchFamily="2" charset="2"/>
              </a:rPr>
              <a:t>, případně </a:t>
            </a:r>
            <a:r>
              <a:rPr lang="cs-CZ" sz="3200" b="1" baseline="6000" dirty="0">
                <a:sym typeface="Wingdings" panose="05000000000000000000" pitchFamily="2" charset="2"/>
              </a:rPr>
              <a:t>pyrotechnicky</a:t>
            </a:r>
          </a:p>
        </p:txBody>
      </p:sp>
      <p:pic>
        <p:nvPicPr>
          <p:cNvPr id="2050" name="Picture 2" descr="Rocketing Beyond Limits: Unveiling the Power of Liquid Propellant Rocket  Engines – Education in Future Technologies">
            <a:extLst>
              <a:ext uri="{FF2B5EF4-FFF2-40B4-BE49-F238E27FC236}">
                <a16:creationId xmlns:a16="http://schemas.microsoft.com/office/drawing/2014/main" id="{5938ADD4-7D5C-B53A-34A4-680DB84C42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95" t="13922"/>
          <a:stretch/>
        </p:blipFill>
        <p:spPr bwMode="auto">
          <a:xfrm>
            <a:off x="7629640" y="493188"/>
            <a:ext cx="4262885" cy="603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21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248369-464E-49D1-91FC-BC34A50A6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64989"/>
            <a:ext cx="12188952" cy="395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6F6DA-BD17-CA11-751B-C86537009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493" y="2582144"/>
            <a:ext cx="5900507" cy="33178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Okysličovadlo</a:t>
            </a:r>
            <a:r>
              <a:rPr lang="en-US" dirty="0"/>
              <a:t> a </a:t>
            </a:r>
            <a:r>
              <a:rPr lang="en-US" dirty="0" err="1"/>
              <a:t>palivo</a:t>
            </a:r>
            <a:r>
              <a:rPr lang="en-US" dirty="0"/>
              <a:t> </a:t>
            </a:r>
            <a:r>
              <a:rPr lang="en-US" dirty="0" err="1"/>
              <a:t>vstřikováno</a:t>
            </a:r>
            <a:r>
              <a:rPr lang="en-US" dirty="0"/>
              <a:t> do </a:t>
            </a:r>
            <a:r>
              <a:rPr lang="en-US" dirty="0" err="1"/>
              <a:t>spalovací</a:t>
            </a:r>
            <a:r>
              <a:rPr lang="en-US" dirty="0"/>
              <a:t> </a:t>
            </a:r>
            <a:r>
              <a:rPr lang="en-US" dirty="0" err="1"/>
              <a:t>komory</a:t>
            </a:r>
            <a:endParaRPr lang="en-US" dirty="0"/>
          </a:p>
        </p:txBody>
      </p:sp>
      <p:pic>
        <p:nvPicPr>
          <p:cNvPr id="5" name="Picture 4" descr="A diagram of a cylinder&#10;&#10;Description automatically generated">
            <a:extLst>
              <a:ext uri="{FF2B5EF4-FFF2-40B4-BE49-F238E27FC236}">
                <a16:creationId xmlns:a16="http://schemas.microsoft.com/office/drawing/2014/main" id="{8FBA97F9-C3D7-2CCD-F234-6AAF1D013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8" r="-24852"/>
          <a:stretch/>
        </p:blipFill>
        <p:spPr>
          <a:xfrm>
            <a:off x="7166899" y="2264986"/>
            <a:ext cx="6328384" cy="395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67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248369-464E-49D1-91FC-BC34A50A6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64989"/>
            <a:ext cx="7819644" cy="395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F6CDF-ABA6-4618-459C-F1E0FD635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490" y="2587625"/>
            <a:ext cx="6804163" cy="3317875"/>
          </a:xfrm>
        </p:spPr>
        <p:txBody>
          <a:bodyPr anchor="ctr">
            <a:normAutofit/>
          </a:bodyPr>
          <a:lstStyle/>
          <a:p>
            <a:r>
              <a:rPr lang="cs-CZ" dirty="0"/>
              <a:t>Před vstřikováním paliva do spalovací komory je kapalné palivo proháněno kolem trysky pro její chlazení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FB65F6-75A1-2D10-8173-89BA91223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332" y="-95"/>
            <a:ext cx="4560716" cy="683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49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1FAC64-1236-04E8-37DD-DFAB5EFED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01E842B-87FF-B46A-B586-1FB4A67D2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2765C2-C5DD-AB96-F371-1570F4935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64989"/>
            <a:ext cx="7819644" cy="395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6AD76-7A0D-C19B-538A-6FEF66A5C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386" y="2582145"/>
            <a:ext cx="5842467" cy="3317875"/>
          </a:xfrm>
        </p:spPr>
        <p:txBody>
          <a:bodyPr anchor="ctr">
            <a:normAutofit/>
          </a:bodyPr>
          <a:lstStyle/>
          <a:p>
            <a:r>
              <a:rPr lang="cs-CZ" dirty="0"/>
              <a:t>Pro regulaci výkonu jsou využívány dvě čerpadla poháněné turbínou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BD4451-C38F-A9F4-2AFF-B3455FDCB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33827" y="2264989"/>
            <a:ext cx="5455125" cy="395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18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59BFBF-00BD-CF00-D0B2-4CA14D053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A9601B9-32ED-0F60-A77A-004AE9CCB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1C06A3-4321-BBFF-1761-9134512F6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64989"/>
            <a:ext cx="7819644" cy="395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86629-38A7-942E-6B0C-677951B00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503" y="3307508"/>
            <a:ext cx="4997669" cy="3317875"/>
          </a:xfrm>
        </p:spPr>
        <p:txBody>
          <a:bodyPr anchor="ctr">
            <a:normAutofit/>
          </a:bodyPr>
          <a:lstStyle/>
          <a:p>
            <a:r>
              <a:rPr lang="cs-CZ" dirty="0"/>
              <a:t>Turbína je poháněna plynem, který vzniká v generátoru spalováním stejného paliva</a:t>
            </a:r>
          </a:p>
          <a:p>
            <a:r>
              <a:rPr lang="cs-CZ" dirty="0"/>
              <a:t>Výfuk turbíny ústí do trysky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BDF4E4-AEBF-FAC7-2ECA-E4865442E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710" y="-6139"/>
            <a:ext cx="3882047" cy="3721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F15A8F-9956-C002-1DC6-825F0B43C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806" y="3715712"/>
            <a:ext cx="4788146" cy="31116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8BF503-5F55-720F-E5DB-DB98559758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08"/>
          <a:stretch/>
        </p:blipFill>
        <p:spPr>
          <a:xfrm>
            <a:off x="7400805" y="7245"/>
            <a:ext cx="4021311" cy="370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975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8A9DF0-5F44-D23D-417F-4979BC588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438" y="639763"/>
            <a:ext cx="6021207" cy="32273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800">
                <a:solidFill>
                  <a:schemeClr val="tx1"/>
                </a:solidFill>
              </a:rPr>
              <a:t>Raketový motor na kapalné palivo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C60DF7C-88F0-40A5-96EC-BABE7A4A3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7534655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-up of a machine&#10;&#10;Description automatically generated">
            <a:extLst>
              <a:ext uri="{FF2B5EF4-FFF2-40B4-BE49-F238E27FC236}">
                <a16:creationId xmlns:a16="http://schemas.microsoft.com/office/drawing/2014/main" id="{1DF3D3A1-EF2D-BEAA-3A7C-B00F92EBEE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86"/>
          <a:stretch/>
        </p:blipFill>
        <p:spPr>
          <a:xfrm>
            <a:off x="7534655" y="10"/>
            <a:ext cx="465734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63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JuxtaposeVTI">
  <a:themeElements>
    <a:clrScheme name="AnalogousFromLightSeedRightStep">
      <a:dk1>
        <a:srgbClr val="000000"/>
      </a:dk1>
      <a:lt1>
        <a:srgbClr val="FFFFFF"/>
      </a:lt1>
      <a:dk2>
        <a:srgbClr val="2A2441"/>
      </a:dk2>
      <a:lt2>
        <a:srgbClr val="E8E2E6"/>
      </a:lt2>
      <a:accent1>
        <a:srgbClr val="2FB757"/>
      </a:accent1>
      <a:accent2>
        <a:srgbClr val="34B48F"/>
      </a:accent2>
      <a:accent3>
        <a:srgbClr val="2BB1C5"/>
      </a:accent3>
      <a:accent4>
        <a:srgbClr val="4E95EB"/>
      </a:accent4>
      <a:accent5>
        <a:srgbClr val="6E73EE"/>
      </a:accent5>
      <a:accent6>
        <a:srgbClr val="894EEB"/>
      </a:accent6>
      <a:hlink>
        <a:srgbClr val="AE699A"/>
      </a:hlink>
      <a:folHlink>
        <a:srgbClr val="7F7F7F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309</Words>
  <Application>Microsoft Office PowerPoint</Application>
  <PresentationFormat>Widescreen</PresentationFormat>
  <Paragraphs>37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Franklin Gothic Demi Cond</vt:lpstr>
      <vt:lpstr>Franklin Gothic Medium</vt:lpstr>
      <vt:lpstr>Wingdings</vt:lpstr>
      <vt:lpstr>JuxtaposeVTI</vt:lpstr>
      <vt:lpstr>Raketový motor</vt:lpstr>
      <vt:lpstr>Raketový motor</vt:lpstr>
      <vt:lpstr>Motor na tuhé palivo</vt:lpstr>
      <vt:lpstr>Motor na kapalné palivo</vt:lpstr>
      <vt:lpstr>PowerPoint Presentation</vt:lpstr>
      <vt:lpstr>PowerPoint Presentation</vt:lpstr>
      <vt:lpstr>PowerPoint Presentation</vt:lpstr>
      <vt:lpstr>PowerPoint Presentation</vt:lpstr>
      <vt:lpstr>Raketový motor na kapalné palivo</vt:lpstr>
      <vt:lpstr>Ovládání nasměrování trysky</vt:lpstr>
      <vt:lpstr>Falcon 9</vt:lpstr>
      <vt:lpstr>Saturn V (Apollo 11)</vt:lpstr>
      <vt:lpstr>FALcon heavy</vt:lpstr>
      <vt:lpstr>starship</vt:lpstr>
      <vt:lpstr>Zdroje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Raketový motor</dc:title>
  <dc:creator>David Alex Čech</dc:creator>
  <cp:lastModifiedBy>David Alex Čech</cp:lastModifiedBy>
  <cp:revision>7</cp:revision>
  <dcterms:created xsi:type="dcterms:W3CDTF">2024-02-17T10:46:05Z</dcterms:created>
  <dcterms:modified xsi:type="dcterms:W3CDTF">2024-02-17T13:30:35Z</dcterms:modified>
</cp:coreProperties>
</file>